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18288000" cy="10287000"/>
  <p:notesSz cx="6858000" cy="9144000"/>
  <p:embeddedFontLst>
    <p:embeddedFont>
      <p:font typeface="Futura Bold" panose="020B0604020202020204" charset="0"/>
      <p:regular r:id="rId23"/>
    </p:embeddedFont>
    <p:embeddedFont>
      <p:font typeface="Varela Round" panose="00000500000000000000" pitchFamily="2" charset="-79"/>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8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6.png"/><Relationship Id="rId4" Type="http://schemas.openxmlformats.org/officeDocument/2006/relationships/image" Target="../media/image3.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2.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8.sv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4.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svg"/><Relationship Id="rId10" Type="http://schemas.openxmlformats.org/officeDocument/2006/relationships/image" Target="../media/image10.jpe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899047" y="2429361"/>
            <a:ext cx="14489906" cy="5000625"/>
          </a:xfrm>
          <a:prstGeom prst="rect">
            <a:avLst/>
          </a:prstGeom>
        </p:spPr>
        <p:txBody>
          <a:bodyPr lIns="0" tIns="0" rIns="0" bIns="0" rtlCol="0" anchor="t">
            <a:spAutoFit/>
          </a:bodyPr>
          <a:lstStyle/>
          <a:p>
            <a:pPr algn="ctr">
              <a:lnSpc>
                <a:spcPts val="9576"/>
              </a:lnSpc>
            </a:pPr>
            <a:r>
              <a:rPr lang="en-US" sz="7980" b="1">
                <a:solidFill>
                  <a:srgbClr val="034697"/>
                </a:solidFill>
                <a:latin typeface="Futura Bold"/>
                <a:ea typeface="Futura Bold"/>
                <a:cs typeface="Futura Bold"/>
                <a:sym typeface="Futura Bold"/>
              </a:rPr>
              <a:t>A PROPOSED CHURCH MEMBER EVENT TRACKING SYSTEM FOR TOUCHING HEART CHRISTIAN ASSEMBLY CHURCH CALOOCAN</a:t>
            </a:r>
          </a:p>
        </p:txBody>
      </p:sp>
      <p:sp>
        <p:nvSpPr>
          <p:cNvPr id="11" name="TextBox 11"/>
          <p:cNvSpPr txBox="1"/>
          <p:nvPr/>
        </p:nvSpPr>
        <p:spPr>
          <a:xfrm>
            <a:off x="5844711" y="7822939"/>
            <a:ext cx="6995684" cy="494030"/>
          </a:xfrm>
          <a:prstGeom prst="rect">
            <a:avLst/>
          </a:prstGeom>
        </p:spPr>
        <p:txBody>
          <a:bodyPr lIns="0" tIns="0" rIns="0" bIns="0" rtlCol="0" anchor="t">
            <a:spAutoFit/>
          </a:bodyPr>
          <a:lstStyle/>
          <a:p>
            <a:pPr algn="ctr">
              <a:lnSpc>
                <a:spcPts val="3699"/>
              </a:lnSpc>
            </a:pPr>
            <a:r>
              <a:rPr lang="en-US" sz="3699">
                <a:solidFill>
                  <a:srgbClr val="034697"/>
                </a:solidFill>
                <a:latin typeface="Varela Round"/>
                <a:ea typeface="Varela Round"/>
                <a:cs typeface="Varela Round"/>
                <a:sym typeface="Varela Round"/>
              </a:rPr>
              <a:t>Presented by Justin Paul T. Go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942677" y="3205126"/>
            <a:ext cx="7063550" cy="4715086"/>
          </a:xfrm>
          <a:prstGeom prst="rect">
            <a:avLst/>
          </a:prstGeom>
        </p:spPr>
        <p:txBody>
          <a:bodyPr lIns="0" tIns="0" rIns="0" bIns="0" rtlCol="0" anchor="t">
            <a:spAutoFit/>
          </a:bodyPr>
          <a:lstStyle/>
          <a:p>
            <a:pPr algn="just">
              <a:lnSpc>
                <a:spcPts val="4713"/>
              </a:lnSpc>
            </a:pPr>
            <a:r>
              <a:rPr lang="en-US" sz="3366">
                <a:solidFill>
                  <a:srgbClr val="034697"/>
                </a:solidFill>
                <a:latin typeface="Varela Round"/>
                <a:ea typeface="Varela Round"/>
                <a:cs typeface="Varela Round"/>
                <a:sym typeface="Varela Round"/>
              </a:rPr>
              <a:t>Our process works in a continuous cycle. We will meet and plan, design the features, code and test them, and then release a working part of the system for you to use. After gathering your feedback, we will repeat the cycle, making improvements with each iteration.</a:t>
            </a:r>
          </a:p>
        </p:txBody>
      </p:sp>
      <p:sp>
        <p:nvSpPr>
          <p:cNvPr id="11" name="Freeform 11"/>
          <p:cNvSpPr/>
          <p:nvPr/>
        </p:nvSpPr>
        <p:spPr>
          <a:xfrm>
            <a:off x="9577220" y="3070092"/>
            <a:ext cx="7463175" cy="5578850"/>
          </a:xfrm>
          <a:custGeom>
            <a:avLst/>
            <a:gdLst/>
            <a:ahLst/>
            <a:cxnLst/>
            <a:rect l="l" t="t" r="r" b="b"/>
            <a:pathLst>
              <a:path w="7463175" h="5578850">
                <a:moveTo>
                  <a:pt x="0" y="0"/>
                </a:moveTo>
                <a:lnTo>
                  <a:pt x="7463175" y="0"/>
                </a:lnTo>
                <a:lnTo>
                  <a:pt x="7463175" y="5578851"/>
                </a:lnTo>
                <a:lnTo>
                  <a:pt x="0" y="5578851"/>
                </a:lnTo>
                <a:lnTo>
                  <a:pt x="0" y="0"/>
                </a:lnTo>
                <a:close/>
              </a:path>
            </a:pathLst>
          </a:custGeom>
          <a:blipFill>
            <a:blip r:embed="rId10"/>
            <a:stretch>
              <a:fillRect t="-274"/>
            </a:stretch>
          </a:blipFill>
        </p:spPr>
      </p:sp>
      <p:sp>
        <p:nvSpPr>
          <p:cNvPr id="12" name="TextBox 12"/>
          <p:cNvSpPr txBox="1"/>
          <p:nvPr/>
        </p:nvSpPr>
        <p:spPr>
          <a:xfrm>
            <a:off x="2769394" y="1104900"/>
            <a:ext cx="12067934" cy="1209456"/>
          </a:xfrm>
          <a:prstGeom prst="rect">
            <a:avLst/>
          </a:prstGeom>
        </p:spPr>
        <p:txBody>
          <a:bodyPr lIns="0" tIns="0" rIns="0" bIns="0" rtlCol="0" anchor="t">
            <a:spAutoFit/>
          </a:bodyPr>
          <a:lstStyle/>
          <a:p>
            <a:pPr algn="ctr">
              <a:lnSpc>
                <a:spcPts val="7531"/>
              </a:lnSpc>
            </a:pPr>
            <a:r>
              <a:rPr lang="en-US" sz="8462" b="1">
                <a:solidFill>
                  <a:srgbClr val="034697"/>
                </a:solidFill>
                <a:latin typeface="Futura Bold"/>
                <a:ea typeface="Futura Bold"/>
                <a:cs typeface="Futura Bold"/>
                <a:sym typeface="Futura Bold"/>
              </a:rPr>
              <a:t>AGILE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3336470" y="2029197"/>
            <a:ext cx="11601915" cy="7367216"/>
          </a:xfrm>
          <a:custGeom>
            <a:avLst/>
            <a:gdLst/>
            <a:ahLst/>
            <a:cxnLst/>
            <a:rect l="l" t="t" r="r" b="b"/>
            <a:pathLst>
              <a:path w="11601915" h="7367216">
                <a:moveTo>
                  <a:pt x="0" y="0"/>
                </a:moveTo>
                <a:lnTo>
                  <a:pt x="11601914" y="0"/>
                </a:lnTo>
                <a:lnTo>
                  <a:pt x="11601914" y="7367215"/>
                </a:lnTo>
                <a:lnTo>
                  <a:pt x="0" y="7367215"/>
                </a:lnTo>
                <a:lnTo>
                  <a:pt x="0" y="0"/>
                </a:lnTo>
                <a:close/>
              </a:path>
            </a:pathLst>
          </a:custGeom>
          <a:blipFill>
            <a:blip r:embed="rId10"/>
            <a:stretch>
              <a:fillRect/>
            </a:stretch>
          </a:blipFill>
        </p:spPr>
      </p:sp>
      <p:sp>
        <p:nvSpPr>
          <p:cNvPr id="11" name="TextBox 11"/>
          <p:cNvSpPr txBox="1"/>
          <p:nvPr/>
        </p:nvSpPr>
        <p:spPr>
          <a:xfrm>
            <a:off x="3110033" y="567199"/>
            <a:ext cx="12067934" cy="1209456"/>
          </a:xfrm>
          <a:prstGeom prst="rect">
            <a:avLst/>
          </a:prstGeom>
        </p:spPr>
        <p:txBody>
          <a:bodyPr lIns="0" tIns="0" rIns="0" bIns="0" rtlCol="0" anchor="t">
            <a:spAutoFit/>
          </a:bodyPr>
          <a:lstStyle/>
          <a:p>
            <a:pPr algn="ctr">
              <a:lnSpc>
                <a:spcPts val="7531"/>
              </a:lnSpc>
            </a:pPr>
            <a:r>
              <a:rPr lang="en-US" sz="8462" b="1">
                <a:solidFill>
                  <a:srgbClr val="034697"/>
                </a:solidFill>
                <a:latin typeface="Futura Bold"/>
                <a:ea typeface="Futura Bold"/>
                <a:cs typeface="Futura Bold"/>
                <a:sym typeface="Futura Bold"/>
              </a:rPr>
              <a:t>SYSTEM DESIGN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2445567" y="1117389"/>
            <a:ext cx="12764927" cy="7674912"/>
          </a:xfrm>
          <a:custGeom>
            <a:avLst/>
            <a:gdLst/>
            <a:ahLst/>
            <a:cxnLst/>
            <a:rect l="l" t="t" r="r" b="b"/>
            <a:pathLst>
              <a:path w="12764927" h="7674912">
                <a:moveTo>
                  <a:pt x="0" y="0"/>
                </a:moveTo>
                <a:lnTo>
                  <a:pt x="12764927" y="0"/>
                </a:lnTo>
                <a:lnTo>
                  <a:pt x="12764927" y="7674912"/>
                </a:lnTo>
                <a:lnTo>
                  <a:pt x="0" y="7674912"/>
                </a:lnTo>
                <a:lnTo>
                  <a:pt x="0" y="0"/>
                </a:lnTo>
                <a:close/>
              </a:path>
            </a:pathLst>
          </a:custGeom>
          <a:blipFill>
            <a:blip r:embed="rId10"/>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4048765" y="2674141"/>
            <a:ext cx="10190470" cy="5364495"/>
          </a:xfrm>
          <a:custGeom>
            <a:avLst/>
            <a:gdLst/>
            <a:ahLst/>
            <a:cxnLst/>
            <a:rect l="l" t="t" r="r" b="b"/>
            <a:pathLst>
              <a:path w="10190470" h="5364495">
                <a:moveTo>
                  <a:pt x="0" y="0"/>
                </a:moveTo>
                <a:lnTo>
                  <a:pt x="10190470" y="0"/>
                </a:lnTo>
                <a:lnTo>
                  <a:pt x="10190470" y="5364495"/>
                </a:lnTo>
                <a:lnTo>
                  <a:pt x="0" y="5364495"/>
                </a:lnTo>
                <a:lnTo>
                  <a:pt x="0" y="0"/>
                </a:lnTo>
                <a:close/>
              </a:path>
            </a:pathLst>
          </a:custGeom>
          <a:blipFill>
            <a:blip r:embed="rId10"/>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2769394" y="1461714"/>
            <a:ext cx="12231644" cy="7363572"/>
          </a:xfrm>
          <a:custGeom>
            <a:avLst/>
            <a:gdLst/>
            <a:ahLst/>
            <a:cxnLst/>
            <a:rect l="l" t="t" r="r" b="b"/>
            <a:pathLst>
              <a:path w="12231644" h="7363572">
                <a:moveTo>
                  <a:pt x="0" y="0"/>
                </a:moveTo>
                <a:lnTo>
                  <a:pt x="12231643" y="0"/>
                </a:lnTo>
                <a:lnTo>
                  <a:pt x="12231643" y="7363572"/>
                </a:lnTo>
                <a:lnTo>
                  <a:pt x="0" y="7363572"/>
                </a:lnTo>
                <a:lnTo>
                  <a:pt x="0" y="0"/>
                </a:lnTo>
                <a:close/>
              </a:path>
            </a:pathLst>
          </a:custGeom>
          <a:blipFill>
            <a:blip r:embed="rId10"/>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2876551" y="766168"/>
            <a:ext cx="11584220" cy="8630244"/>
          </a:xfrm>
          <a:custGeom>
            <a:avLst/>
            <a:gdLst/>
            <a:ahLst/>
            <a:cxnLst/>
            <a:rect l="l" t="t" r="r" b="b"/>
            <a:pathLst>
              <a:path w="11584220" h="8630244">
                <a:moveTo>
                  <a:pt x="0" y="0"/>
                </a:moveTo>
                <a:lnTo>
                  <a:pt x="11584220" y="0"/>
                </a:lnTo>
                <a:lnTo>
                  <a:pt x="11584220" y="8630244"/>
                </a:lnTo>
                <a:lnTo>
                  <a:pt x="0" y="8630244"/>
                </a:lnTo>
                <a:lnTo>
                  <a:pt x="0" y="0"/>
                </a:lnTo>
                <a:close/>
              </a:path>
            </a:pathLst>
          </a:custGeom>
          <a:blipFill>
            <a:blip r:embed="rId10"/>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554639" y="874484"/>
            <a:ext cx="15178723" cy="8538032"/>
          </a:xfrm>
          <a:custGeom>
            <a:avLst/>
            <a:gdLst/>
            <a:ahLst/>
            <a:cxnLst/>
            <a:rect l="l" t="t" r="r" b="b"/>
            <a:pathLst>
              <a:path w="15178723" h="8538032">
                <a:moveTo>
                  <a:pt x="0" y="0"/>
                </a:moveTo>
                <a:lnTo>
                  <a:pt x="15178722" y="0"/>
                </a:lnTo>
                <a:lnTo>
                  <a:pt x="15178722" y="8538032"/>
                </a:lnTo>
                <a:lnTo>
                  <a:pt x="0" y="8538032"/>
                </a:lnTo>
                <a:lnTo>
                  <a:pt x="0" y="0"/>
                </a:lnTo>
                <a:close/>
              </a:path>
            </a:pathLst>
          </a:custGeom>
          <a:blipFill>
            <a:blip r:embed="rId10"/>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336236" y="751633"/>
            <a:ext cx="15615528" cy="8783735"/>
          </a:xfrm>
          <a:custGeom>
            <a:avLst/>
            <a:gdLst/>
            <a:ahLst/>
            <a:cxnLst/>
            <a:rect l="l" t="t" r="r" b="b"/>
            <a:pathLst>
              <a:path w="15615528" h="8783735">
                <a:moveTo>
                  <a:pt x="0" y="0"/>
                </a:moveTo>
                <a:lnTo>
                  <a:pt x="15615528" y="0"/>
                </a:lnTo>
                <a:lnTo>
                  <a:pt x="15615528" y="8783734"/>
                </a:lnTo>
                <a:lnTo>
                  <a:pt x="0" y="8783734"/>
                </a:lnTo>
                <a:lnTo>
                  <a:pt x="0" y="0"/>
                </a:lnTo>
                <a:close/>
              </a:path>
            </a:pathLst>
          </a:custGeom>
          <a:blipFill>
            <a:blip r:embed="rId10"/>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454985" y="941851"/>
            <a:ext cx="14738874" cy="8316449"/>
          </a:xfrm>
          <a:custGeom>
            <a:avLst/>
            <a:gdLst/>
            <a:ahLst/>
            <a:cxnLst/>
            <a:rect l="l" t="t" r="r" b="b"/>
            <a:pathLst>
              <a:path w="14738874" h="8316449">
                <a:moveTo>
                  <a:pt x="0" y="0"/>
                </a:moveTo>
                <a:lnTo>
                  <a:pt x="14738875" y="0"/>
                </a:lnTo>
                <a:lnTo>
                  <a:pt x="14738875" y="8316449"/>
                </a:lnTo>
                <a:lnTo>
                  <a:pt x="0" y="8316449"/>
                </a:lnTo>
                <a:lnTo>
                  <a:pt x="0" y="0"/>
                </a:lnTo>
                <a:close/>
              </a:path>
            </a:pathLst>
          </a:custGeom>
          <a:blipFill>
            <a:blip r:embed="rId10"/>
            <a:stretch>
              <a:fillRect r="-311"/>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317754" y="743021"/>
            <a:ext cx="15769700" cy="8866861"/>
          </a:xfrm>
          <a:custGeom>
            <a:avLst/>
            <a:gdLst/>
            <a:ahLst/>
            <a:cxnLst/>
            <a:rect l="l" t="t" r="r" b="b"/>
            <a:pathLst>
              <a:path w="15769700" h="8866861">
                <a:moveTo>
                  <a:pt x="0" y="0"/>
                </a:moveTo>
                <a:lnTo>
                  <a:pt x="15769700" y="0"/>
                </a:lnTo>
                <a:lnTo>
                  <a:pt x="15769700" y="8866861"/>
                </a:lnTo>
                <a:lnTo>
                  <a:pt x="0" y="8866861"/>
                </a:lnTo>
                <a:lnTo>
                  <a:pt x="0" y="0"/>
                </a:lnTo>
                <a:close/>
              </a:path>
            </a:pathLst>
          </a:custGeom>
          <a:blipFill>
            <a:blip r:embed="rId10"/>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835941" y="1786156"/>
            <a:ext cx="8960375" cy="1209456"/>
          </a:xfrm>
          <a:prstGeom prst="rect">
            <a:avLst/>
          </a:prstGeom>
        </p:spPr>
        <p:txBody>
          <a:bodyPr lIns="0" tIns="0" rIns="0" bIns="0" rtlCol="0" anchor="t">
            <a:spAutoFit/>
          </a:bodyPr>
          <a:lstStyle/>
          <a:p>
            <a:pPr algn="ctr">
              <a:lnSpc>
                <a:spcPts val="7531"/>
              </a:lnSpc>
            </a:pPr>
            <a:r>
              <a:rPr lang="en-US" sz="8462" b="1">
                <a:solidFill>
                  <a:srgbClr val="034697"/>
                </a:solidFill>
                <a:latin typeface="Futura Bold"/>
                <a:ea typeface="Futura Bold"/>
                <a:cs typeface="Futura Bold"/>
                <a:sym typeface="Futura Bold"/>
              </a:rPr>
              <a:t>INTRODUCTION</a:t>
            </a:r>
          </a:p>
        </p:txBody>
      </p:sp>
      <p:sp>
        <p:nvSpPr>
          <p:cNvPr id="11" name="TextBox 11"/>
          <p:cNvSpPr txBox="1"/>
          <p:nvPr/>
        </p:nvSpPr>
        <p:spPr>
          <a:xfrm>
            <a:off x="1636034" y="3605212"/>
            <a:ext cx="15360191" cy="4777746"/>
          </a:xfrm>
          <a:prstGeom prst="rect">
            <a:avLst/>
          </a:prstGeom>
        </p:spPr>
        <p:txBody>
          <a:bodyPr lIns="0" tIns="0" rIns="0" bIns="0" rtlCol="0" anchor="t">
            <a:spAutoFit/>
          </a:bodyPr>
          <a:lstStyle/>
          <a:p>
            <a:pPr algn="just">
              <a:lnSpc>
                <a:spcPts val="5459"/>
              </a:lnSpc>
            </a:pPr>
            <a:r>
              <a:rPr lang="en-US" sz="3899">
                <a:solidFill>
                  <a:srgbClr val="034697"/>
                </a:solidFill>
                <a:latin typeface="Varela Round"/>
                <a:ea typeface="Varela Round"/>
                <a:cs typeface="Varela Round"/>
                <a:sym typeface="Varela Round"/>
              </a:rPr>
              <a:t>As the Touching Heart Christian Church family grows, it faces a common challenge in managing member information. The main issue is our current manual process for recording attendance, which relies on pen and paper or scattered computer files. This approach can make records feel disorganized and hard to find, making it difficult to see who is actively participating in our community events.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602567" y="774188"/>
            <a:ext cx="15082866" cy="8484112"/>
          </a:xfrm>
          <a:custGeom>
            <a:avLst/>
            <a:gdLst/>
            <a:ahLst/>
            <a:cxnLst/>
            <a:rect l="l" t="t" r="r" b="b"/>
            <a:pathLst>
              <a:path w="15082866" h="8484112">
                <a:moveTo>
                  <a:pt x="0" y="0"/>
                </a:moveTo>
                <a:lnTo>
                  <a:pt x="15082866" y="0"/>
                </a:lnTo>
                <a:lnTo>
                  <a:pt x="15082866" y="8484112"/>
                </a:lnTo>
                <a:lnTo>
                  <a:pt x="0" y="8484112"/>
                </a:lnTo>
                <a:lnTo>
                  <a:pt x="0" y="0"/>
                </a:lnTo>
                <a:close/>
              </a:path>
            </a:pathLst>
          </a:custGeom>
          <a:blipFill>
            <a:blip r:embed="rId10"/>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2125133" y="1029186"/>
            <a:ext cx="14037733" cy="7896225"/>
          </a:xfrm>
          <a:custGeom>
            <a:avLst/>
            <a:gdLst/>
            <a:ahLst/>
            <a:cxnLst/>
            <a:rect l="l" t="t" r="r" b="b"/>
            <a:pathLst>
              <a:path w="14037733" h="7896225">
                <a:moveTo>
                  <a:pt x="0" y="0"/>
                </a:moveTo>
                <a:lnTo>
                  <a:pt x="14037734" y="0"/>
                </a:lnTo>
                <a:lnTo>
                  <a:pt x="14037734" y="7896225"/>
                </a:lnTo>
                <a:lnTo>
                  <a:pt x="0" y="7896225"/>
                </a:lnTo>
                <a:lnTo>
                  <a:pt x="0" y="0"/>
                </a:lnTo>
                <a:close/>
              </a:path>
            </a:pathLst>
          </a:custGeom>
          <a:blipFill>
            <a:blip r:embed="rId10"/>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3026778" y="1180847"/>
            <a:ext cx="11897462" cy="7925306"/>
          </a:xfrm>
          <a:custGeom>
            <a:avLst/>
            <a:gdLst/>
            <a:ahLst/>
            <a:cxnLst/>
            <a:rect l="l" t="t" r="r" b="b"/>
            <a:pathLst>
              <a:path w="11897462" h="7925306">
                <a:moveTo>
                  <a:pt x="0" y="0"/>
                </a:moveTo>
                <a:lnTo>
                  <a:pt x="11897462" y="0"/>
                </a:lnTo>
                <a:lnTo>
                  <a:pt x="11897462" y="7925306"/>
                </a:lnTo>
                <a:lnTo>
                  <a:pt x="0" y="7925306"/>
                </a:lnTo>
                <a:lnTo>
                  <a:pt x="0" y="0"/>
                </a:lnTo>
                <a:close/>
              </a:path>
            </a:pathLst>
          </a:custGeom>
          <a:blipFill>
            <a:blip r:embed="rId10"/>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835941" y="1786156"/>
            <a:ext cx="8960375" cy="1209456"/>
          </a:xfrm>
          <a:prstGeom prst="rect">
            <a:avLst/>
          </a:prstGeom>
        </p:spPr>
        <p:txBody>
          <a:bodyPr lIns="0" tIns="0" rIns="0" bIns="0" rtlCol="0" anchor="t">
            <a:spAutoFit/>
          </a:bodyPr>
          <a:lstStyle/>
          <a:p>
            <a:pPr algn="ctr">
              <a:lnSpc>
                <a:spcPts val="7531"/>
              </a:lnSpc>
            </a:pPr>
            <a:r>
              <a:rPr lang="en-US" sz="8462" b="1">
                <a:solidFill>
                  <a:srgbClr val="034697"/>
                </a:solidFill>
                <a:latin typeface="Futura Bold"/>
                <a:ea typeface="Futura Bold"/>
                <a:cs typeface="Futura Bold"/>
                <a:sym typeface="Futura Bold"/>
              </a:rPr>
              <a:t>INTRODUCTION</a:t>
            </a:r>
          </a:p>
        </p:txBody>
      </p:sp>
      <p:sp>
        <p:nvSpPr>
          <p:cNvPr id="11" name="TextBox 11"/>
          <p:cNvSpPr txBox="1"/>
          <p:nvPr/>
        </p:nvSpPr>
        <p:spPr>
          <a:xfrm>
            <a:off x="1636034" y="3775967"/>
            <a:ext cx="15360191" cy="3406146"/>
          </a:xfrm>
          <a:prstGeom prst="rect">
            <a:avLst/>
          </a:prstGeom>
        </p:spPr>
        <p:txBody>
          <a:bodyPr lIns="0" tIns="0" rIns="0" bIns="0" rtlCol="0" anchor="t">
            <a:spAutoFit/>
          </a:bodyPr>
          <a:lstStyle/>
          <a:p>
            <a:pPr algn="just">
              <a:lnSpc>
                <a:spcPts val="5459"/>
              </a:lnSpc>
            </a:pPr>
            <a:r>
              <a:rPr lang="en-US" sz="3899">
                <a:solidFill>
                  <a:srgbClr val="034697"/>
                </a:solidFill>
                <a:latin typeface="Varela Round"/>
                <a:ea typeface="Varela Round"/>
                <a:cs typeface="Varela Round"/>
                <a:sym typeface="Varela Round"/>
              </a:rPr>
              <a:t>This project aims to address the current challenges in manual record-keeping at Touching Heart Christian Church. The core objective is to develop a centralized system for the effective creation, management, and tracking of member information and event attendance.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1615557" y="2381000"/>
            <a:ext cx="3532697" cy="3532697"/>
          </a:xfrm>
          <a:custGeom>
            <a:avLst/>
            <a:gdLst/>
            <a:ahLst/>
            <a:cxnLst/>
            <a:rect l="l" t="t" r="r" b="b"/>
            <a:pathLst>
              <a:path w="3532697" h="3532697">
                <a:moveTo>
                  <a:pt x="0" y="0"/>
                </a:moveTo>
                <a:lnTo>
                  <a:pt x="3532697" y="0"/>
                </a:lnTo>
                <a:lnTo>
                  <a:pt x="3532697" y="3532697"/>
                </a:lnTo>
                <a:lnTo>
                  <a:pt x="0" y="3532697"/>
                </a:lnTo>
                <a:lnTo>
                  <a:pt x="0" y="0"/>
                </a:lnTo>
                <a:close/>
              </a:path>
            </a:pathLst>
          </a:custGeom>
          <a:blipFill>
            <a:blip r:embed="rId10"/>
            <a:stretch>
              <a:fillRect/>
            </a:stretch>
          </a:blipFill>
        </p:spPr>
      </p:sp>
      <p:sp>
        <p:nvSpPr>
          <p:cNvPr id="11" name="Freeform 11"/>
          <p:cNvSpPr/>
          <p:nvPr/>
        </p:nvSpPr>
        <p:spPr>
          <a:xfrm>
            <a:off x="12691714" y="6151196"/>
            <a:ext cx="4300754" cy="3245217"/>
          </a:xfrm>
          <a:custGeom>
            <a:avLst/>
            <a:gdLst/>
            <a:ahLst/>
            <a:cxnLst/>
            <a:rect l="l" t="t" r="r" b="b"/>
            <a:pathLst>
              <a:path w="4300754" h="3245217">
                <a:moveTo>
                  <a:pt x="0" y="0"/>
                </a:moveTo>
                <a:lnTo>
                  <a:pt x="4300754" y="0"/>
                </a:lnTo>
                <a:lnTo>
                  <a:pt x="4300754" y="3245216"/>
                </a:lnTo>
                <a:lnTo>
                  <a:pt x="0" y="3245216"/>
                </a:lnTo>
                <a:lnTo>
                  <a:pt x="0" y="0"/>
                </a:lnTo>
                <a:close/>
              </a:path>
            </a:pathLst>
          </a:custGeom>
          <a:blipFill>
            <a:blip r:embed="rId11"/>
            <a:stretch>
              <a:fillRect/>
            </a:stretch>
          </a:blipFill>
        </p:spPr>
      </p:sp>
      <p:sp>
        <p:nvSpPr>
          <p:cNvPr id="12" name="Freeform 12"/>
          <p:cNvSpPr/>
          <p:nvPr/>
        </p:nvSpPr>
        <p:spPr>
          <a:xfrm>
            <a:off x="8483330" y="6151196"/>
            <a:ext cx="3630067" cy="3245217"/>
          </a:xfrm>
          <a:custGeom>
            <a:avLst/>
            <a:gdLst/>
            <a:ahLst/>
            <a:cxnLst/>
            <a:rect l="l" t="t" r="r" b="b"/>
            <a:pathLst>
              <a:path w="3630067" h="3245217">
                <a:moveTo>
                  <a:pt x="0" y="0"/>
                </a:moveTo>
                <a:lnTo>
                  <a:pt x="3630068" y="0"/>
                </a:lnTo>
                <a:lnTo>
                  <a:pt x="3630068" y="3245217"/>
                </a:lnTo>
                <a:lnTo>
                  <a:pt x="0" y="3245217"/>
                </a:lnTo>
                <a:lnTo>
                  <a:pt x="0" y="0"/>
                </a:lnTo>
                <a:close/>
              </a:path>
            </a:pathLst>
          </a:custGeom>
          <a:blipFill>
            <a:blip r:embed="rId12"/>
            <a:stretch>
              <a:fillRect b="-12846"/>
            </a:stretch>
          </a:blipFill>
        </p:spPr>
      </p:sp>
      <p:sp>
        <p:nvSpPr>
          <p:cNvPr id="13" name="TextBox 13"/>
          <p:cNvSpPr txBox="1"/>
          <p:nvPr/>
        </p:nvSpPr>
        <p:spPr>
          <a:xfrm>
            <a:off x="1159681" y="780963"/>
            <a:ext cx="11362318" cy="1209456"/>
          </a:xfrm>
          <a:prstGeom prst="rect">
            <a:avLst/>
          </a:prstGeom>
        </p:spPr>
        <p:txBody>
          <a:bodyPr lIns="0" tIns="0" rIns="0" bIns="0" rtlCol="0" anchor="t">
            <a:spAutoFit/>
          </a:bodyPr>
          <a:lstStyle/>
          <a:p>
            <a:pPr algn="ctr">
              <a:lnSpc>
                <a:spcPts val="7531"/>
              </a:lnSpc>
            </a:pPr>
            <a:r>
              <a:rPr lang="en-US" sz="8462" b="1">
                <a:solidFill>
                  <a:srgbClr val="034697"/>
                </a:solidFill>
                <a:latin typeface="Futura Bold"/>
                <a:ea typeface="Futura Bold"/>
                <a:cs typeface="Futura Bold"/>
                <a:sym typeface="Futura Bold"/>
              </a:rPr>
              <a:t>CLIENT INFORMATION</a:t>
            </a:r>
          </a:p>
        </p:txBody>
      </p:sp>
      <p:sp>
        <p:nvSpPr>
          <p:cNvPr id="14" name="TextBox 14"/>
          <p:cNvSpPr txBox="1"/>
          <p:nvPr/>
        </p:nvSpPr>
        <p:spPr>
          <a:xfrm>
            <a:off x="1826419" y="2972646"/>
            <a:ext cx="8379555" cy="4275033"/>
          </a:xfrm>
          <a:prstGeom prst="rect">
            <a:avLst/>
          </a:prstGeom>
        </p:spPr>
        <p:txBody>
          <a:bodyPr lIns="0" tIns="0" rIns="0" bIns="0" rtlCol="0" anchor="t">
            <a:spAutoFit/>
          </a:bodyPr>
          <a:lstStyle/>
          <a:p>
            <a:pPr algn="l">
              <a:lnSpc>
                <a:spcPts val="4893"/>
              </a:lnSpc>
            </a:pPr>
            <a:r>
              <a:rPr lang="en-US" sz="3495">
                <a:solidFill>
                  <a:srgbClr val="034697"/>
                </a:solidFill>
                <a:latin typeface="Varela Round"/>
                <a:ea typeface="Varela Round"/>
                <a:cs typeface="Varela Round"/>
                <a:sym typeface="Varela Round"/>
              </a:rPr>
              <a:t>Client Profile: Touching Heart Christian Assembly</a:t>
            </a:r>
          </a:p>
          <a:p>
            <a:pPr algn="l">
              <a:lnSpc>
                <a:spcPts val="4893"/>
              </a:lnSpc>
            </a:pPr>
            <a:r>
              <a:rPr lang="en-US" sz="3495">
                <a:solidFill>
                  <a:srgbClr val="034697"/>
                </a:solidFill>
                <a:latin typeface="Varela Round"/>
                <a:ea typeface="Varela Round"/>
                <a:cs typeface="Varela Round"/>
                <a:sym typeface="Varela Round"/>
              </a:rPr>
              <a:t>Location: Block 9, Lot 36, Barangay 35, Caloocan City</a:t>
            </a:r>
          </a:p>
          <a:p>
            <a:pPr algn="l">
              <a:lnSpc>
                <a:spcPts val="4893"/>
              </a:lnSpc>
            </a:pPr>
            <a:r>
              <a:rPr lang="en-US" sz="3495">
                <a:solidFill>
                  <a:srgbClr val="034697"/>
                </a:solidFill>
                <a:latin typeface="Varela Round"/>
                <a:ea typeface="Varela Round"/>
                <a:cs typeface="Varela Round"/>
                <a:sym typeface="Varela Round"/>
              </a:rPr>
              <a:t>Contact Person: Bishop Alex</a:t>
            </a:r>
          </a:p>
          <a:p>
            <a:pPr algn="l">
              <a:lnSpc>
                <a:spcPts val="4893"/>
              </a:lnSpc>
            </a:pPr>
            <a:endParaRPr lang="en-US" sz="3495">
              <a:solidFill>
                <a:srgbClr val="034697"/>
              </a:solidFill>
              <a:latin typeface="Varela Round"/>
              <a:ea typeface="Varela Round"/>
              <a:cs typeface="Varela Round"/>
              <a:sym typeface="Varela Round"/>
            </a:endParaRPr>
          </a:p>
          <a:p>
            <a:pPr algn="l">
              <a:lnSpc>
                <a:spcPts val="4893"/>
              </a:lnSpc>
            </a:pPr>
            <a:endParaRPr lang="en-US" sz="3495">
              <a:solidFill>
                <a:srgbClr val="034697"/>
              </a:solidFill>
              <a:latin typeface="Varela Round"/>
              <a:ea typeface="Varela Round"/>
              <a:cs typeface="Varela Round"/>
              <a:sym typeface="Varela Rou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663812" y="1692172"/>
            <a:ext cx="8960375" cy="1209456"/>
          </a:xfrm>
          <a:prstGeom prst="rect">
            <a:avLst/>
          </a:prstGeom>
        </p:spPr>
        <p:txBody>
          <a:bodyPr lIns="0" tIns="0" rIns="0" bIns="0" rtlCol="0" anchor="t">
            <a:spAutoFit/>
          </a:bodyPr>
          <a:lstStyle/>
          <a:p>
            <a:pPr algn="ctr">
              <a:lnSpc>
                <a:spcPts val="7531"/>
              </a:lnSpc>
            </a:pPr>
            <a:r>
              <a:rPr lang="en-US" sz="8462" b="1">
                <a:solidFill>
                  <a:srgbClr val="034697"/>
                </a:solidFill>
                <a:latin typeface="Futura Bold"/>
                <a:ea typeface="Futura Bold"/>
                <a:cs typeface="Futura Bold"/>
                <a:sym typeface="Futura Bold"/>
              </a:rPr>
              <a:t>PROJECT SCOPE</a:t>
            </a:r>
          </a:p>
        </p:txBody>
      </p:sp>
      <p:sp>
        <p:nvSpPr>
          <p:cNvPr id="11" name="TextBox 11"/>
          <p:cNvSpPr txBox="1"/>
          <p:nvPr/>
        </p:nvSpPr>
        <p:spPr>
          <a:xfrm>
            <a:off x="2594872" y="3403175"/>
            <a:ext cx="13721453" cy="4714876"/>
          </a:xfrm>
          <a:prstGeom prst="rect">
            <a:avLst/>
          </a:prstGeom>
        </p:spPr>
        <p:txBody>
          <a:bodyPr lIns="0" tIns="0" rIns="0" bIns="0" rtlCol="0" anchor="t">
            <a:spAutoFit/>
          </a:bodyPr>
          <a:lstStyle/>
          <a:p>
            <a:pPr algn="just">
              <a:lnSpc>
                <a:spcPts val="6299"/>
              </a:lnSpc>
            </a:pPr>
            <a:r>
              <a:rPr lang="en-US" sz="4499">
                <a:solidFill>
                  <a:srgbClr val="034697"/>
                </a:solidFill>
                <a:latin typeface="Varela Round"/>
                <a:ea typeface="Varela Round"/>
                <a:cs typeface="Varela Round"/>
                <a:sym typeface="Varela Round"/>
              </a:rPr>
              <a:t>This project aims to build a simple and secure church management system that helps leaders record attendance and manage member profiles. The primary goal is to track event participation to achieve more organized and efficient church operations.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663812" y="1410161"/>
            <a:ext cx="8960375" cy="1209456"/>
          </a:xfrm>
          <a:prstGeom prst="rect">
            <a:avLst/>
          </a:prstGeom>
        </p:spPr>
        <p:txBody>
          <a:bodyPr lIns="0" tIns="0" rIns="0" bIns="0" rtlCol="0" anchor="t">
            <a:spAutoFit/>
          </a:bodyPr>
          <a:lstStyle/>
          <a:p>
            <a:pPr algn="ctr">
              <a:lnSpc>
                <a:spcPts val="7531"/>
              </a:lnSpc>
            </a:pPr>
            <a:r>
              <a:rPr lang="en-US" sz="8462" b="1">
                <a:solidFill>
                  <a:srgbClr val="034697"/>
                </a:solidFill>
                <a:latin typeface="Futura Bold"/>
                <a:ea typeface="Futura Bold"/>
                <a:cs typeface="Futura Bold"/>
                <a:sym typeface="Futura Bold"/>
              </a:rPr>
              <a:t>INCLUSION</a:t>
            </a:r>
          </a:p>
        </p:txBody>
      </p:sp>
      <p:sp>
        <p:nvSpPr>
          <p:cNvPr id="11" name="TextBox 11"/>
          <p:cNvSpPr txBox="1"/>
          <p:nvPr/>
        </p:nvSpPr>
        <p:spPr>
          <a:xfrm>
            <a:off x="2445567" y="3143492"/>
            <a:ext cx="13721453" cy="5505451"/>
          </a:xfrm>
          <a:prstGeom prst="rect">
            <a:avLst/>
          </a:prstGeom>
        </p:spPr>
        <p:txBody>
          <a:bodyPr lIns="0" tIns="0" rIns="0" bIns="0" rtlCol="0" anchor="t">
            <a:spAutoFit/>
          </a:bodyPr>
          <a:lstStyle/>
          <a:p>
            <a:pPr algn="just">
              <a:lnSpc>
                <a:spcPts val="6299"/>
              </a:lnSpc>
            </a:pPr>
            <a:r>
              <a:rPr lang="en-US" sz="4499">
                <a:solidFill>
                  <a:srgbClr val="034697"/>
                </a:solidFill>
                <a:latin typeface="Varela Round"/>
                <a:ea typeface="Varela Round"/>
                <a:cs typeface="Varela Round"/>
                <a:sym typeface="Varela Round"/>
              </a:rPr>
              <a:t>The system will store and organize basic member information such as names and contact details. It will allow leaders to manually record attendance during events and generate an on-screen digital ID. All data will be arranged for easy review and will always be accessible offline, without needing an internet connection.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4663812" y="1410161"/>
            <a:ext cx="8960375" cy="1209456"/>
          </a:xfrm>
          <a:prstGeom prst="rect">
            <a:avLst/>
          </a:prstGeom>
        </p:spPr>
        <p:txBody>
          <a:bodyPr lIns="0" tIns="0" rIns="0" bIns="0" rtlCol="0" anchor="t">
            <a:spAutoFit/>
          </a:bodyPr>
          <a:lstStyle/>
          <a:p>
            <a:pPr algn="ctr">
              <a:lnSpc>
                <a:spcPts val="7531"/>
              </a:lnSpc>
            </a:pPr>
            <a:r>
              <a:rPr lang="en-US" sz="8462" b="1">
                <a:solidFill>
                  <a:srgbClr val="034697"/>
                </a:solidFill>
                <a:latin typeface="Futura Bold"/>
                <a:ea typeface="Futura Bold"/>
                <a:cs typeface="Futura Bold"/>
                <a:sym typeface="Futura Bold"/>
              </a:rPr>
              <a:t>EXCLUSIONS</a:t>
            </a:r>
          </a:p>
        </p:txBody>
      </p:sp>
      <p:sp>
        <p:nvSpPr>
          <p:cNvPr id="11" name="TextBox 11"/>
          <p:cNvSpPr txBox="1"/>
          <p:nvPr/>
        </p:nvSpPr>
        <p:spPr>
          <a:xfrm>
            <a:off x="2445567" y="3143492"/>
            <a:ext cx="13721453" cy="5505451"/>
          </a:xfrm>
          <a:prstGeom prst="rect">
            <a:avLst/>
          </a:prstGeom>
        </p:spPr>
        <p:txBody>
          <a:bodyPr lIns="0" tIns="0" rIns="0" bIns="0" rtlCol="0" anchor="t">
            <a:spAutoFit/>
          </a:bodyPr>
          <a:lstStyle/>
          <a:p>
            <a:pPr algn="just">
              <a:lnSpc>
                <a:spcPts val="6299"/>
              </a:lnSpc>
            </a:pPr>
            <a:r>
              <a:rPr lang="en-US" sz="4499">
                <a:solidFill>
                  <a:srgbClr val="034697"/>
                </a:solidFill>
                <a:latin typeface="Varela Round"/>
                <a:ea typeface="Varela Round"/>
                <a:cs typeface="Varela Round"/>
                <a:sym typeface="Varela Round"/>
              </a:rPr>
              <a:t>This system will not provide individual login access for general members, as it is designed for leaders only. It does not support automated input like QR code scanning for attendance and will not send any SMS or email reminders. The system is also strictly for desktop or laptop use and will not be available on mobile devices.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F9FF"/>
        </a:solidFill>
        <a:effectLst/>
      </p:bgPr>
    </p:bg>
    <p:spTree>
      <p:nvGrpSpPr>
        <p:cNvPr id="1" name=""/>
        <p:cNvGrpSpPr/>
        <p:nvPr/>
      </p:nvGrpSpPr>
      <p:grpSpPr>
        <a:xfrm>
          <a:off x="0" y="0"/>
          <a:ext cx="0" cy="0"/>
          <a:chOff x="0" y="0"/>
          <a:chExt cx="0" cy="0"/>
        </a:xfrm>
      </p:grpSpPr>
      <p:sp>
        <p:nvSpPr>
          <p:cNvPr id="2" name="Freeform 2"/>
          <p:cNvSpPr/>
          <p:nvPr/>
        </p:nvSpPr>
        <p:spPr>
          <a:xfrm flipV="1">
            <a:off x="17259300" y="3611365"/>
            <a:ext cx="2813200" cy="5646935"/>
          </a:xfrm>
          <a:custGeom>
            <a:avLst/>
            <a:gdLst/>
            <a:ahLst/>
            <a:cxnLst/>
            <a:rect l="l" t="t" r="r" b="b"/>
            <a:pathLst>
              <a:path w="2813200" h="5646935">
                <a:moveTo>
                  <a:pt x="0" y="5646935"/>
                </a:moveTo>
                <a:lnTo>
                  <a:pt x="2813200" y="5646935"/>
                </a:lnTo>
                <a:lnTo>
                  <a:pt x="2813200" y="0"/>
                </a:lnTo>
                <a:lnTo>
                  <a:pt x="0" y="0"/>
                </a:lnTo>
                <a:lnTo>
                  <a:pt x="0" y="56469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4257262" y="-3201368"/>
            <a:ext cx="2813200" cy="5646935"/>
          </a:xfrm>
          <a:custGeom>
            <a:avLst/>
            <a:gdLst/>
            <a:ahLst/>
            <a:cxnLst/>
            <a:rect l="l" t="t" r="r" b="b"/>
            <a:pathLst>
              <a:path w="2813200" h="5646935">
                <a:moveTo>
                  <a:pt x="2813201" y="5646935"/>
                </a:moveTo>
                <a:lnTo>
                  <a:pt x="0" y="5646935"/>
                </a:lnTo>
                <a:lnTo>
                  <a:pt x="0" y="0"/>
                </a:lnTo>
                <a:lnTo>
                  <a:pt x="2813201" y="0"/>
                </a:lnTo>
                <a:lnTo>
                  <a:pt x="2813201" y="5646935"/>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038967" y="7841433"/>
            <a:ext cx="2813200" cy="5646935"/>
          </a:xfrm>
          <a:custGeom>
            <a:avLst/>
            <a:gdLst/>
            <a:ahLst/>
            <a:cxnLst/>
            <a:rect l="l" t="t" r="r" b="b"/>
            <a:pathLst>
              <a:path w="2813200" h="5646935">
                <a:moveTo>
                  <a:pt x="0" y="0"/>
                </a:moveTo>
                <a:lnTo>
                  <a:pt x="2813200" y="0"/>
                </a:lnTo>
                <a:lnTo>
                  <a:pt x="2813200" y="5646935"/>
                </a:lnTo>
                <a:lnTo>
                  <a:pt x="0" y="56469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flipH="1">
            <a:off x="-1784500" y="1028700"/>
            <a:ext cx="2813200" cy="5646935"/>
          </a:xfrm>
          <a:custGeom>
            <a:avLst/>
            <a:gdLst/>
            <a:ahLst/>
            <a:cxnLst/>
            <a:rect l="l" t="t" r="r" b="b"/>
            <a:pathLst>
              <a:path w="2813200" h="5646935">
                <a:moveTo>
                  <a:pt x="2813200" y="0"/>
                </a:moveTo>
                <a:lnTo>
                  <a:pt x="0" y="0"/>
                </a:lnTo>
                <a:lnTo>
                  <a:pt x="0" y="5646935"/>
                </a:lnTo>
                <a:lnTo>
                  <a:pt x="2813200" y="5646935"/>
                </a:lnTo>
                <a:lnTo>
                  <a:pt x="28132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26064" y="7429986"/>
            <a:ext cx="1954764" cy="2437914"/>
          </a:xfrm>
          <a:custGeom>
            <a:avLst/>
            <a:gdLst/>
            <a:ahLst/>
            <a:cxnLst/>
            <a:rect l="l" t="t" r="r" b="b"/>
            <a:pathLst>
              <a:path w="1954764" h="2437914">
                <a:moveTo>
                  <a:pt x="0" y="0"/>
                </a:moveTo>
                <a:lnTo>
                  <a:pt x="1954764" y="0"/>
                </a:lnTo>
                <a:lnTo>
                  <a:pt x="1954764" y="2437914"/>
                </a:lnTo>
                <a:lnTo>
                  <a:pt x="0" y="2437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17259300" y="557698"/>
            <a:ext cx="1954764" cy="2437914"/>
          </a:xfrm>
          <a:custGeom>
            <a:avLst/>
            <a:gdLst/>
            <a:ahLst/>
            <a:cxnLst/>
            <a:rect l="l" t="t" r="r" b="b"/>
            <a:pathLst>
              <a:path w="1954764" h="2437914">
                <a:moveTo>
                  <a:pt x="0" y="2437914"/>
                </a:moveTo>
                <a:lnTo>
                  <a:pt x="1954764" y="2437914"/>
                </a:lnTo>
                <a:lnTo>
                  <a:pt x="1954764" y="0"/>
                </a:lnTo>
                <a:lnTo>
                  <a:pt x="0" y="0"/>
                </a:lnTo>
                <a:lnTo>
                  <a:pt x="0" y="243791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5373350" y="557698"/>
            <a:ext cx="1885950" cy="942975"/>
          </a:xfrm>
          <a:custGeom>
            <a:avLst/>
            <a:gdLst/>
            <a:ahLst/>
            <a:cxnLst/>
            <a:rect l="l" t="t" r="r" b="b"/>
            <a:pathLst>
              <a:path w="1885950" h="942975">
                <a:moveTo>
                  <a:pt x="0" y="0"/>
                </a:moveTo>
                <a:lnTo>
                  <a:pt x="1885950" y="0"/>
                </a:lnTo>
                <a:lnTo>
                  <a:pt x="1885950" y="942975"/>
                </a:lnTo>
                <a:lnTo>
                  <a:pt x="0" y="942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V="1">
            <a:off x="883444" y="8924925"/>
            <a:ext cx="1885950" cy="942975"/>
          </a:xfrm>
          <a:custGeom>
            <a:avLst/>
            <a:gdLst/>
            <a:ahLst/>
            <a:cxnLst/>
            <a:rect l="l" t="t" r="r" b="b"/>
            <a:pathLst>
              <a:path w="1885950" h="942975">
                <a:moveTo>
                  <a:pt x="0" y="942975"/>
                </a:moveTo>
                <a:lnTo>
                  <a:pt x="1885950" y="942975"/>
                </a:lnTo>
                <a:lnTo>
                  <a:pt x="1885950" y="0"/>
                </a:lnTo>
                <a:lnTo>
                  <a:pt x="0" y="0"/>
                </a:lnTo>
                <a:lnTo>
                  <a:pt x="0" y="942975"/>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2769394" y="733781"/>
            <a:ext cx="12067934" cy="2161948"/>
          </a:xfrm>
          <a:prstGeom prst="rect">
            <a:avLst/>
          </a:prstGeom>
        </p:spPr>
        <p:txBody>
          <a:bodyPr lIns="0" tIns="0" rIns="0" bIns="0" rtlCol="0" anchor="t">
            <a:spAutoFit/>
          </a:bodyPr>
          <a:lstStyle/>
          <a:p>
            <a:pPr algn="ctr">
              <a:lnSpc>
                <a:spcPts val="7531"/>
              </a:lnSpc>
            </a:pPr>
            <a:r>
              <a:rPr lang="en-US" sz="8462" b="1">
                <a:solidFill>
                  <a:srgbClr val="034697"/>
                </a:solidFill>
                <a:latin typeface="Futura Bold"/>
                <a:ea typeface="Futura Bold"/>
                <a:cs typeface="Futura Bold"/>
                <a:sym typeface="Futura Bold"/>
              </a:rPr>
              <a:t>ASSUMPTIONS AND CONSTRAINTS</a:t>
            </a:r>
          </a:p>
        </p:txBody>
      </p:sp>
      <p:sp>
        <p:nvSpPr>
          <p:cNvPr id="11" name="TextBox 11"/>
          <p:cNvSpPr txBox="1"/>
          <p:nvPr/>
        </p:nvSpPr>
        <p:spPr>
          <a:xfrm>
            <a:off x="2283274" y="3593465"/>
            <a:ext cx="13721453" cy="5664835"/>
          </a:xfrm>
          <a:prstGeom prst="rect">
            <a:avLst/>
          </a:prstGeom>
        </p:spPr>
        <p:txBody>
          <a:bodyPr lIns="0" tIns="0" rIns="0" bIns="0" rtlCol="0" anchor="t">
            <a:spAutoFit/>
          </a:bodyPr>
          <a:lstStyle/>
          <a:p>
            <a:pPr algn="just">
              <a:lnSpc>
                <a:spcPts val="4900"/>
              </a:lnSpc>
            </a:pPr>
            <a:r>
              <a:rPr lang="en-US" sz="3500">
                <a:solidFill>
                  <a:srgbClr val="034697"/>
                </a:solidFill>
                <a:latin typeface="Varela Round"/>
                <a:ea typeface="Varela Round"/>
                <a:cs typeface="Varela Round"/>
                <a:sym typeface="Varela Round"/>
              </a:rPr>
              <a:t>-We assume that church leaders will be guided on how to use the system and that all data will be entered manually by authorized users. The church is also expected to have a dedicated desktop or laptop that meets the system’s minimum requirements.</a:t>
            </a:r>
          </a:p>
          <a:p>
            <a:pPr algn="just">
              <a:lnSpc>
                <a:spcPts val="4900"/>
              </a:lnSpc>
            </a:pPr>
            <a:r>
              <a:rPr lang="en-US" sz="3500">
                <a:solidFill>
                  <a:srgbClr val="034697"/>
                </a:solidFill>
                <a:latin typeface="Varela Round"/>
                <a:ea typeface="Varela Round"/>
                <a:cs typeface="Varela Round"/>
                <a:sym typeface="Varela Round"/>
              </a:rPr>
              <a:t>-The system is constrained to run only on a desktop or laptop and cannot be accessed remotely. For security purposes, access is restricted to authorized leaders, as it does not support multiple user roles.</a:t>
            </a:r>
          </a:p>
          <a:p>
            <a:pPr algn="just">
              <a:lnSpc>
                <a:spcPts val="5879"/>
              </a:lnSpc>
            </a:pPr>
            <a:endParaRPr lang="en-US" sz="3500">
              <a:solidFill>
                <a:srgbClr val="034697"/>
              </a:solidFill>
              <a:latin typeface="Varela Round"/>
              <a:ea typeface="Varela Round"/>
              <a:cs typeface="Varela Round"/>
              <a:sym typeface="Varela Roun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463</Words>
  <Application>Microsoft Office PowerPoint</Application>
  <PresentationFormat>Custom</PresentationFormat>
  <Paragraphs>22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Futura Bold</vt:lpstr>
      <vt:lpstr>Varela Round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Simple Geometric Project Presentation</dc:title>
  <cp:lastModifiedBy>Justin Go</cp:lastModifiedBy>
  <cp:revision>2</cp:revision>
  <dcterms:created xsi:type="dcterms:W3CDTF">2006-08-16T00:00:00Z</dcterms:created>
  <dcterms:modified xsi:type="dcterms:W3CDTF">2025-09-16T21:09:55Z</dcterms:modified>
  <dc:identifier>DAGzKgdA9S8</dc:identifier>
</cp:coreProperties>
</file>